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</p:sldIdLst>
  <p:sldSz cx="6840538" cy="25203150"/>
  <p:notesSz cx="7102475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38">
          <p15:clr>
            <a:srgbClr val="A4A3A4"/>
          </p15:clr>
        </p15:guide>
        <p15:guide id="2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4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16" autoAdjust="0"/>
    <p:restoredTop sz="94660"/>
  </p:normalViewPr>
  <p:slideViewPr>
    <p:cSldViewPr>
      <p:cViewPr>
        <p:scale>
          <a:sx n="100" d="100"/>
          <a:sy n="100" d="100"/>
        </p:scale>
        <p:origin x="2502" y="-2556"/>
      </p:cViewPr>
      <p:guideLst>
        <p:guide orient="horz" pos="7938"/>
        <p:guide pos="215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3045" y="7829314"/>
            <a:ext cx="5814457" cy="540234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6085" y="14281786"/>
            <a:ext cx="4788377" cy="64408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4543-10B8-49B5-BEDD-0ECB9C22F50C}" type="datetimeFigureOut">
              <a:rPr lang="ko-KR" altLang="en-US" smtClean="0"/>
              <a:pPr/>
              <a:t>2022-07-11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94F5-8DB3-442C-A8C0-673208D581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4543-10B8-49B5-BEDD-0ECB9C22F50C}" type="datetimeFigureOut">
              <a:rPr lang="ko-KR" altLang="en-US" smtClean="0"/>
              <a:pPr/>
              <a:t>2022-07-11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94F5-8DB3-442C-A8C0-673208D581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11230" y="7537611"/>
            <a:ext cx="1150778" cy="16056506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5333" y="7537611"/>
            <a:ext cx="3341888" cy="16056506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4543-10B8-49B5-BEDD-0ECB9C22F50C}" type="datetimeFigureOut">
              <a:rPr lang="ko-KR" altLang="en-US" smtClean="0"/>
              <a:pPr/>
              <a:t>2022-07-11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94F5-8DB3-442C-A8C0-673208D581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4543-10B8-49B5-BEDD-0ECB9C22F50C}" type="datetimeFigureOut">
              <a:rPr lang="ko-KR" altLang="en-US" smtClean="0"/>
              <a:pPr/>
              <a:t>2022-07-11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94F5-8DB3-442C-A8C0-673208D581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0358" y="16195360"/>
            <a:ext cx="5814457" cy="500562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0358" y="10682175"/>
            <a:ext cx="5814457" cy="5513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4543-10B8-49B5-BEDD-0ECB9C22F50C}" type="datetimeFigureOut">
              <a:rPr lang="ko-KR" altLang="en-US" smtClean="0"/>
              <a:pPr/>
              <a:t>2022-07-11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94F5-8DB3-442C-A8C0-673208D581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5337" y="43907154"/>
            <a:ext cx="2245739" cy="1241955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15082" y="43907154"/>
            <a:ext cx="2246927" cy="1241955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4543-10B8-49B5-BEDD-0ECB9C22F50C}" type="datetimeFigureOut">
              <a:rPr lang="ko-KR" altLang="en-US" smtClean="0"/>
              <a:pPr/>
              <a:t>2022-07-11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94F5-8DB3-442C-A8C0-673208D581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027" y="1009296"/>
            <a:ext cx="6156484" cy="4200525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027" y="5641540"/>
            <a:ext cx="3022426" cy="235112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027" y="7992667"/>
            <a:ext cx="3022426" cy="145209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74903" y="5641540"/>
            <a:ext cx="3023613" cy="235112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74903" y="7992667"/>
            <a:ext cx="3023613" cy="145209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4543-10B8-49B5-BEDD-0ECB9C22F50C}" type="datetimeFigureOut">
              <a:rPr lang="ko-KR" altLang="en-US" smtClean="0"/>
              <a:pPr/>
              <a:t>2022-07-11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94F5-8DB3-442C-A8C0-673208D581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4543-10B8-49B5-BEDD-0ECB9C22F50C}" type="datetimeFigureOut">
              <a:rPr lang="ko-KR" altLang="en-US" smtClean="0"/>
              <a:pPr/>
              <a:t>2022-07-11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94F5-8DB3-442C-A8C0-673208D581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4543-10B8-49B5-BEDD-0ECB9C22F50C}" type="datetimeFigureOut">
              <a:rPr lang="ko-KR" altLang="en-US" smtClean="0"/>
              <a:pPr/>
              <a:t>2022-07-11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94F5-8DB3-442C-A8C0-673208D581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027" y="1003461"/>
            <a:ext cx="2250490" cy="42705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74464" y="1003461"/>
            <a:ext cx="3824051" cy="215101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027" y="5273995"/>
            <a:ext cx="2250490" cy="172396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4543-10B8-49B5-BEDD-0ECB9C22F50C}" type="datetimeFigureOut">
              <a:rPr lang="ko-KR" altLang="en-US" smtClean="0"/>
              <a:pPr/>
              <a:t>2022-07-11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94F5-8DB3-442C-A8C0-673208D581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0797" y="17642205"/>
            <a:ext cx="4104323" cy="20827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0797" y="2251948"/>
            <a:ext cx="4104323" cy="1512189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0797" y="19724968"/>
            <a:ext cx="4104323" cy="29578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4543-10B8-49B5-BEDD-0ECB9C22F50C}" type="datetimeFigureOut">
              <a:rPr lang="ko-KR" altLang="en-US" smtClean="0"/>
              <a:pPr/>
              <a:t>2022-07-11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94F5-8DB3-442C-A8C0-673208D581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027" y="1009296"/>
            <a:ext cx="6156484" cy="4200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027" y="5880737"/>
            <a:ext cx="6156484" cy="16632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027" y="23359590"/>
            <a:ext cx="1596126" cy="1341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F4543-10B8-49B5-BEDD-0ECB9C22F50C}" type="datetimeFigureOut">
              <a:rPr lang="ko-KR" altLang="en-US" smtClean="0"/>
              <a:pPr/>
              <a:t>2022-07-11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37184" y="23359590"/>
            <a:ext cx="2166170" cy="1341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02385" y="23359590"/>
            <a:ext cx="1596126" cy="1341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594F5-8DB3-442C-A8C0-673208D581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57609337-EB70-4B72-BDAD-888236E041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76653" cy="266447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5559" y="445578"/>
            <a:ext cx="632004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배달의민족 한나체 Pro" panose="020B0600000101010101" pitchFamily="50" charset="-127"/>
                <a:ea typeface="배달의민족 한나체 Pro" panose="020B0600000101010101" pitchFamily="50" charset="-127"/>
              </a:rPr>
              <a:t>3</a:t>
            </a:r>
            <a:r>
              <a:rPr lang="ko-KR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배달의민족 한나체 Pro" panose="020B0600000101010101" pitchFamily="50" charset="-127"/>
                <a:ea typeface="배달의민족 한나체 Pro" panose="020B0600000101010101" pitchFamily="50" charset="-127"/>
              </a:rPr>
              <a:t>톤 미만 지게차 교육</a:t>
            </a:r>
            <a:endParaRPr lang="en-US" altLang="ko-KR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배달의민족 한나체 Pro" panose="020B0600000101010101" pitchFamily="50" charset="-127"/>
              <a:ea typeface="배달의민족 한나체 Pro" panose="020B0600000101010101" pitchFamily="50" charset="-127"/>
            </a:endParaRPr>
          </a:p>
          <a:p>
            <a:r>
              <a:rPr lang="en-US" altLang="ko-KR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배달의민족 한나체 Pro" panose="020B0600000101010101" pitchFamily="50" charset="-127"/>
                <a:ea typeface="배달의민족 한나체 Pro" panose="020B0600000101010101" pitchFamily="50" charset="-127"/>
              </a:rPr>
              <a:t>(</a:t>
            </a:r>
            <a:r>
              <a:rPr lang="ko-KR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배달의민족 한나체 Pro" panose="020B0600000101010101" pitchFamily="50" charset="-127"/>
                <a:ea typeface="배달의민족 한나체 Pro" panose="020B0600000101010101" pitchFamily="50" charset="-127"/>
              </a:rPr>
              <a:t>전동식 지게차</a:t>
            </a:r>
            <a:r>
              <a:rPr lang="en-US" altLang="ko-KR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배달의민족 한나체 Pro" panose="020B0600000101010101" pitchFamily="50" charset="-127"/>
                <a:ea typeface="배달의민족 한나체 Pro" panose="020B0600000101010101" pitchFamily="50" charset="-127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80509" y="106443"/>
            <a:ext cx="1126043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itchFamily="50" charset="-127"/>
                <a:ea typeface="나눔고딕 ExtraBold" pitchFamily="50" charset="-127"/>
              </a:rPr>
              <a:t>2022</a:t>
            </a:r>
            <a:r>
              <a:rPr lang="ko-KR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itchFamily="50" charset="-127"/>
                <a:ea typeface="나눔고딕 ExtraBold" pitchFamily="50" charset="-127"/>
              </a:rPr>
              <a:t>년</a:t>
            </a:r>
            <a:endParaRPr lang="en-US" altLang="ko-K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itchFamily="50" charset="-127"/>
              <a:ea typeface="나눔고딕 ExtraBold" pitchFamily="50" charset="-127"/>
            </a:endParaRPr>
          </a:p>
          <a:p>
            <a:pPr algn="ctr"/>
            <a:r>
              <a:rPr lang="en-US" altLang="ko-KR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itchFamily="50" charset="-127"/>
                <a:ea typeface="나눔고딕 ExtraBold" pitchFamily="50" charset="-127"/>
              </a:rPr>
              <a:t>8</a:t>
            </a:r>
            <a:r>
              <a:rPr lang="ko-KR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itchFamily="50" charset="-127"/>
                <a:ea typeface="나눔고딕 ExtraBold" pitchFamily="50" charset="-127"/>
              </a:rPr>
              <a:t>월</a:t>
            </a:r>
            <a:endParaRPr lang="en-US" altLang="ko-KR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itchFamily="50" charset="-127"/>
              <a:ea typeface="나눔고딕 ExtraBold" pitchFamily="50" charset="-127"/>
            </a:endParaRPr>
          </a:p>
          <a:p>
            <a:pPr algn="ctr"/>
            <a:r>
              <a:rPr lang="en-US" altLang="ko-KR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itchFamily="50" charset="-127"/>
                <a:ea typeface="나눔고딕 ExtraBold" pitchFamily="50" charset="-127"/>
              </a:rPr>
              <a:t>MAY</a:t>
            </a:r>
            <a:endParaRPr lang="ko-KR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itchFamily="50" charset="-127"/>
              <a:ea typeface="나눔고딕 ExtraBold" pitchFamily="50" charset="-127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82230"/>
              </p:ext>
            </p:extLst>
          </p:nvPr>
        </p:nvGraphicFramePr>
        <p:xfrm>
          <a:off x="312716" y="5288065"/>
          <a:ext cx="6248602" cy="9000588"/>
        </p:xfrm>
        <a:graphic>
          <a:graphicData uri="http://schemas.openxmlformats.org/drawingml/2006/table">
            <a:tbl>
              <a:tblPr firstCol="1" bandRow="1">
                <a:tableStyleId>{93296810-A885-4BE3-A3E7-6D5BEEA58F35}</a:tableStyleId>
              </a:tblPr>
              <a:tblGrid>
                <a:gridCol w="1035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421270038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2857">
                  <a:extLst>
                    <a:ext uri="{9D8B030D-6E8A-4147-A177-3AD203B41FA5}">
                      <a16:colId xmlns:a16="http://schemas.microsoft.com/office/drawing/2014/main" val="1122281121"/>
                    </a:ext>
                  </a:extLst>
                </a:gridCol>
              </a:tblGrid>
              <a:tr h="1826242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bg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교 육 비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solidFill>
                            <a:srgbClr val="1A04BC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회  원  사</a:t>
                      </a:r>
                      <a:endParaRPr lang="en-US" altLang="ko-KR" sz="1400" b="1" dirty="0">
                        <a:solidFill>
                          <a:srgbClr val="1A04BC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rgbClr val="1A04BC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(</a:t>
                      </a:r>
                      <a:r>
                        <a:rPr lang="ko-KR" altLang="en-US" sz="1400" b="1" dirty="0">
                          <a:solidFill>
                            <a:srgbClr val="1A04BC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회비 </a:t>
                      </a:r>
                      <a:r>
                        <a:rPr lang="ko-KR" altLang="en-US" sz="1400" b="1" dirty="0" err="1">
                          <a:solidFill>
                            <a:srgbClr val="1A04BC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납부사</a:t>
                      </a:r>
                      <a:r>
                        <a:rPr lang="en-US" altLang="ko-KR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)</a:t>
                      </a:r>
                      <a:endParaRPr lang="ko-KR" altLang="en-US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</a:t>
                      </a:r>
                      <a:r>
                        <a:rPr lang="en-US" altLang="ko-KR" sz="1400" b="1" u="sng" dirty="0">
                          <a:solidFill>
                            <a:srgbClr val="FF0000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230,000</a:t>
                      </a:r>
                      <a:r>
                        <a:rPr lang="ko-KR" altLang="en-US" sz="1400" b="1" u="sng" dirty="0">
                          <a:solidFill>
                            <a:srgbClr val="FF0000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원</a:t>
                      </a:r>
                      <a:r>
                        <a:rPr lang="ko-KR" altLang="en-US" sz="1400" b="1" dirty="0">
                          <a:solidFill>
                            <a:srgbClr val="FF0000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   </a:t>
                      </a:r>
                      <a:r>
                        <a:rPr lang="en-US" altLang="ko-KR" sz="1400" b="0" dirty="0">
                          <a:solidFill>
                            <a:srgbClr val="FF0000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※ </a:t>
                      </a:r>
                      <a:r>
                        <a:rPr lang="ko-KR" altLang="en-US" sz="1400" b="0" dirty="0">
                          <a:solidFill>
                            <a:srgbClr val="FF0000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회원사 </a:t>
                      </a:r>
                      <a:r>
                        <a:rPr lang="ko-KR" altLang="en-US" sz="1400" b="0" dirty="0" err="1">
                          <a:solidFill>
                            <a:srgbClr val="FF0000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특별가</a:t>
                      </a:r>
                      <a:r>
                        <a:rPr lang="en-US" altLang="ko-KR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(</a:t>
                      </a:r>
                      <a:r>
                        <a:rPr lang="ko-KR" altLang="en-US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정가</a:t>
                      </a:r>
                      <a:r>
                        <a:rPr lang="en-US" altLang="ko-KR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: 300,000</a:t>
                      </a:r>
                      <a:r>
                        <a:rPr lang="ko-KR" altLang="en-US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원</a:t>
                      </a:r>
                      <a:r>
                        <a:rPr lang="en-US" altLang="ko-KR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 </a:t>
                      </a:r>
                      <a:r>
                        <a:rPr lang="en-US" altLang="ko-KR" sz="10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※ </a:t>
                      </a:r>
                      <a:r>
                        <a:rPr lang="ko-KR" altLang="en-US" sz="1000" b="0" dirty="0">
                          <a:solidFill>
                            <a:srgbClr val="0070C0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교육 전날까지 무료 취소</a:t>
                      </a:r>
                      <a:r>
                        <a:rPr lang="en-US" altLang="ko-KR" sz="1000" b="0" dirty="0">
                          <a:solidFill>
                            <a:srgbClr val="0070C0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rgbClr val="0070C0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당일 취소 시 위약금 </a:t>
                      </a:r>
                      <a:r>
                        <a:rPr lang="en-US" altLang="ko-KR" sz="1000" b="1" u="sng" dirty="0">
                          <a:solidFill>
                            <a:srgbClr val="0070C0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60,000</a:t>
                      </a:r>
                      <a:r>
                        <a:rPr lang="ko-KR" altLang="en-US" sz="1000" b="1" u="sng" dirty="0">
                          <a:solidFill>
                            <a:srgbClr val="0070C0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원</a:t>
                      </a:r>
                      <a:endParaRPr lang="en-US" altLang="ko-KR" sz="1000" b="1" u="sng" dirty="0">
                        <a:solidFill>
                          <a:srgbClr val="0070C0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  <a:p>
                      <a:r>
                        <a:rPr lang="en-US" altLang="ko-KR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&lt;</a:t>
                      </a:r>
                      <a:r>
                        <a:rPr lang="ko-KR" altLang="en-US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교육비 납부 안내</a:t>
                      </a:r>
                      <a:r>
                        <a:rPr lang="en-US" altLang="ko-KR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&gt;</a:t>
                      </a:r>
                      <a:endParaRPr lang="ko-KR" altLang="en-US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ko-KR" altLang="en-US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계좌번호</a:t>
                      </a:r>
                      <a:r>
                        <a:rPr lang="en-US" altLang="ko-KR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: (</a:t>
                      </a:r>
                      <a:r>
                        <a:rPr lang="ko-KR" altLang="en-US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신한은행</a:t>
                      </a:r>
                      <a:r>
                        <a:rPr lang="en-US" altLang="ko-KR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) 100-032-171778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altLang="ko-KR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                  / </a:t>
                      </a:r>
                      <a:r>
                        <a:rPr lang="ko-KR" altLang="en-US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예금주</a:t>
                      </a:r>
                      <a:r>
                        <a:rPr lang="en-US" altLang="ko-KR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: (</a:t>
                      </a:r>
                      <a:r>
                        <a:rPr lang="ko-KR" altLang="en-US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재</a:t>
                      </a:r>
                      <a:r>
                        <a:rPr lang="en-US" altLang="ko-KR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)</a:t>
                      </a:r>
                      <a:r>
                        <a:rPr lang="ko-KR" altLang="en-US" sz="1400" kern="12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한국직업능력교육원</a:t>
                      </a:r>
                      <a:endParaRPr lang="ko-KR" altLang="en-US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ko-KR" altLang="en-US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납부문의</a:t>
                      </a:r>
                      <a:r>
                        <a:rPr lang="en-US" altLang="ko-KR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: </a:t>
                      </a:r>
                      <a:r>
                        <a:rPr lang="ko-KR" altLang="en-US" sz="1400" kern="12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한국직업능력교육원</a:t>
                      </a:r>
                      <a:endParaRPr lang="en-US" altLang="ko-K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altLang="ko-KR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                  (T. 031-319-4133)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04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err="1">
                          <a:solidFill>
                            <a:srgbClr val="1A04BC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비회원사</a:t>
                      </a:r>
                      <a:endParaRPr lang="en-US" altLang="ko-KR" sz="1400" b="1" dirty="0">
                        <a:solidFill>
                          <a:srgbClr val="1A04BC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  <a:p>
                      <a:pPr algn="ctr" latinLnBrk="1"/>
                      <a:r>
                        <a:rPr lang="en-US" altLang="ko-KR" sz="1400" b="1" dirty="0">
                          <a:solidFill>
                            <a:srgbClr val="1A04BC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(</a:t>
                      </a:r>
                      <a:r>
                        <a:rPr lang="ko-KR" altLang="en-US" sz="1400" b="1" dirty="0">
                          <a:solidFill>
                            <a:srgbClr val="1A04BC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회비 </a:t>
                      </a:r>
                      <a:r>
                        <a:rPr lang="ko-KR" altLang="en-US" sz="1400" b="1" dirty="0" err="1">
                          <a:solidFill>
                            <a:srgbClr val="1A04BC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미납사</a:t>
                      </a:r>
                      <a:r>
                        <a:rPr lang="en-US" altLang="ko-KR" sz="1400" b="1" dirty="0">
                          <a:solidFill>
                            <a:srgbClr val="1A04BC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)</a:t>
                      </a:r>
                      <a:endParaRPr lang="ko-KR" altLang="en-US" sz="1400" b="1" dirty="0">
                        <a:solidFill>
                          <a:srgbClr val="1A04BC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</a:t>
                      </a:r>
                      <a:r>
                        <a:rPr lang="ko-KR" altLang="en-US" sz="1400" b="1" u="sng" dirty="0">
                          <a:solidFill>
                            <a:srgbClr val="FF0000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별도 문의</a:t>
                      </a:r>
                      <a:endParaRPr lang="ko-KR" altLang="en-US" sz="1400" b="1" u="sng" kern="1200" dirty="0">
                        <a:solidFill>
                          <a:srgbClr val="FF0000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15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solidFill>
                            <a:schemeClr val="bg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교육기간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</a:t>
                      </a:r>
                      <a:r>
                        <a:rPr lang="en-US" altLang="ko-KR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2022</a:t>
                      </a:r>
                      <a:r>
                        <a:rPr lang="ko-KR" altLang="en-US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년  </a:t>
                      </a:r>
                      <a:r>
                        <a:rPr lang="en-US" altLang="ko-KR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8</a:t>
                      </a:r>
                      <a:r>
                        <a:rPr lang="ko-KR" altLang="en-US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월  </a:t>
                      </a:r>
                      <a:r>
                        <a:rPr lang="en-US" altLang="ko-KR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9</a:t>
                      </a:r>
                      <a:r>
                        <a:rPr lang="ko-KR" altLang="en-US" sz="1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일</a:t>
                      </a:r>
                      <a:r>
                        <a:rPr lang="en-US" altLang="ko-KR" sz="1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(</a:t>
                      </a:r>
                      <a:r>
                        <a:rPr lang="ko-KR" altLang="en-US" sz="1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화</a:t>
                      </a:r>
                      <a:r>
                        <a:rPr lang="en-US" altLang="ko-KR" sz="14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) </a:t>
                      </a:r>
                      <a:r>
                        <a:rPr lang="en-US" altLang="ko-KR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~  21</a:t>
                      </a:r>
                      <a:r>
                        <a:rPr lang="ko-KR" altLang="en-US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일</a:t>
                      </a:r>
                      <a:r>
                        <a:rPr lang="en-US" altLang="ko-KR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(</a:t>
                      </a:r>
                      <a:r>
                        <a:rPr lang="ko-KR" altLang="en-US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일</a:t>
                      </a:r>
                      <a:r>
                        <a:rPr lang="en-US" altLang="ko-KR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en-US" altLang="ko-KR" sz="1400" b="0" kern="1200" dirty="0">
                        <a:solidFill>
                          <a:schemeClr val="dk1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39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solidFill>
                            <a:schemeClr val="bg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교육장소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</a:t>
                      </a:r>
                      <a:r>
                        <a:rPr lang="en-US" altLang="ko-KR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(</a:t>
                      </a:r>
                      <a:r>
                        <a:rPr lang="ko-KR" altLang="en-US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재</a:t>
                      </a:r>
                      <a:r>
                        <a:rPr lang="en-US" altLang="ko-KR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)</a:t>
                      </a:r>
                      <a:r>
                        <a:rPr lang="ko-KR" altLang="en-US" sz="1400" b="1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한국직업능력교육원</a:t>
                      </a:r>
                      <a:r>
                        <a:rPr lang="ko-KR" altLang="en-US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</a:t>
                      </a:r>
                      <a:r>
                        <a:rPr lang="ko-KR" altLang="en-US" sz="1400" b="1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배곧교육관</a:t>
                      </a:r>
                      <a:endParaRPr lang="en-US" altLang="ko-KR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</a:t>
                      </a:r>
                      <a:r>
                        <a:rPr lang="en-US" altLang="ko-KR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(</a:t>
                      </a:r>
                      <a:r>
                        <a:rPr lang="ko-KR" altLang="en-US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경기 시흥시 </a:t>
                      </a:r>
                      <a:r>
                        <a:rPr lang="ko-KR" altLang="en-US" sz="1400" b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서울대학로</a:t>
                      </a:r>
                      <a:r>
                        <a:rPr lang="ko-KR" altLang="en-US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</a:t>
                      </a:r>
                      <a:r>
                        <a:rPr lang="en-US" altLang="ko-KR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59-45)</a:t>
                      </a:r>
                      <a:endParaRPr lang="ko-KR" altLang="en-US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390757"/>
                  </a:ext>
                </a:extLst>
              </a:tr>
              <a:tr h="81215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bg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교육대상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ko-KR" altLang="en-US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 </a:t>
                      </a:r>
                      <a:r>
                        <a:rPr lang="en-US" altLang="ko-KR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3</a:t>
                      </a:r>
                      <a:r>
                        <a:rPr lang="ko-KR" altLang="en-US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톤 미만 지게차</a:t>
                      </a:r>
                      <a:r>
                        <a:rPr lang="en-US" altLang="ko-KR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전동식 지게차</a:t>
                      </a:r>
                      <a:r>
                        <a:rPr lang="en-US" altLang="ko-KR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)</a:t>
                      </a:r>
                      <a:r>
                        <a:rPr lang="ko-KR" altLang="en-US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를 조종하고자 하는 </a:t>
                      </a:r>
                      <a:endParaRPr lang="en-US" altLang="ko-K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ko-KR" altLang="en-US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 만</a:t>
                      </a:r>
                      <a:r>
                        <a:rPr lang="en-US" altLang="ko-KR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18</a:t>
                      </a:r>
                      <a:r>
                        <a:rPr lang="ko-KR" altLang="en-US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세 이상의 </a:t>
                      </a:r>
                      <a:r>
                        <a:rPr lang="en-US" altLang="ko-KR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 </a:t>
                      </a:r>
                      <a:r>
                        <a:rPr lang="ko-KR" altLang="en-US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근로자</a:t>
                      </a:r>
                      <a:endParaRPr lang="ko-KR" altLang="en-US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3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solidFill>
                            <a:schemeClr val="bg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모집정원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</a:t>
                      </a:r>
                      <a:r>
                        <a:rPr lang="ko-KR" altLang="en-US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月 </a:t>
                      </a:r>
                      <a:r>
                        <a:rPr lang="en-US" altLang="ko-KR" sz="1400" b="1" u="sng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50</a:t>
                      </a:r>
                      <a:r>
                        <a:rPr lang="ko-KR" altLang="en-US" sz="1400" b="1" u="sng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명</a:t>
                      </a:r>
                      <a:r>
                        <a:rPr lang="en-US" altLang="ko-KR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   </a:t>
                      </a:r>
                      <a:r>
                        <a:rPr lang="en-US" altLang="ko-KR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※ </a:t>
                      </a:r>
                      <a:r>
                        <a:rPr lang="ko-KR" altLang="en-US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선착순 마감</a:t>
                      </a:r>
                      <a:r>
                        <a:rPr lang="en-US" altLang="ko-KR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 </a:t>
                      </a:r>
                      <a:r>
                        <a:rPr lang="en-US" altLang="ko-KR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1921"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solidFill>
                            <a:schemeClr val="bg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교육내용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ko-KR" altLang="en-US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구    분</a:t>
                      </a:r>
                      <a:endParaRPr lang="en-US" altLang="ko-KR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주요내용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ko-KR" altLang="en-US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교육시간</a:t>
                      </a:r>
                      <a:endParaRPr lang="en-US" altLang="ko-KR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200" b="0" dirty="0">
                          <a:solidFill>
                            <a:schemeClr val="tx2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(</a:t>
                      </a:r>
                      <a:r>
                        <a:rPr lang="ko-KR" altLang="en-US" sz="1200" b="0" dirty="0">
                          <a:solidFill>
                            <a:schemeClr val="tx2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총 </a:t>
                      </a:r>
                      <a:r>
                        <a:rPr lang="en-US" altLang="ko-KR" sz="1200" b="0" dirty="0">
                          <a:solidFill>
                            <a:schemeClr val="tx2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12H, 2</a:t>
                      </a:r>
                      <a:r>
                        <a:rPr lang="ko-KR" altLang="en-US" sz="1200" b="0" dirty="0">
                          <a:solidFill>
                            <a:schemeClr val="tx2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일간</a:t>
                      </a:r>
                      <a:r>
                        <a:rPr lang="en-US" altLang="ko-KR" sz="1200" b="0" dirty="0">
                          <a:solidFill>
                            <a:schemeClr val="tx2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)</a:t>
                      </a:r>
                      <a:endParaRPr lang="en-US" altLang="ko-KR" sz="1400" b="0" dirty="0">
                        <a:solidFill>
                          <a:schemeClr val="tx2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ko-KR" altLang="en-US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이    론</a:t>
                      </a:r>
                      <a:endParaRPr lang="en-US" altLang="ko-KR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ko-KR" altLang="en-US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건설기계 기관</a:t>
                      </a:r>
                      <a:r>
                        <a:rPr lang="en-US" altLang="ko-KR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, </a:t>
                      </a:r>
                      <a:r>
                        <a:rPr lang="ko-KR" altLang="en-US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전기 및 작업 장치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2H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97608432"/>
                  </a:ext>
                </a:extLst>
              </a:tr>
              <a:tr h="351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endParaRPr lang="en-US" altLang="ko-KR" sz="140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ko-KR" altLang="en-US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유압 일반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2H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1498061"/>
                  </a:ext>
                </a:extLst>
              </a:tr>
              <a:tr h="351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endParaRPr lang="en-US" altLang="ko-KR" sz="140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ko-KR" altLang="en-US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건설기계 관리법</a:t>
                      </a:r>
                      <a:r>
                        <a:rPr lang="en-US" altLang="ko-KR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, </a:t>
                      </a:r>
                      <a:r>
                        <a:rPr lang="ko-KR" altLang="en-US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도로 통행방법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2H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1953652"/>
                  </a:ext>
                </a:extLst>
              </a:tr>
              <a:tr h="351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ko-KR" altLang="en-US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실    기</a:t>
                      </a:r>
                      <a:endParaRPr lang="en-US" altLang="ko-KR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ko-KR" altLang="en-US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조종 실습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6H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6279268"/>
                  </a:ext>
                </a:extLst>
              </a:tr>
              <a:tr h="3512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bg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신청기한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</a:t>
                      </a:r>
                      <a:r>
                        <a:rPr lang="en-US" altLang="ko-KR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2022</a:t>
                      </a:r>
                      <a:r>
                        <a:rPr lang="ko-KR" altLang="en-US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년 </a:t>
                      </a:r>
                      <a:r>
                        <a:rPr lang="en-US" altLang="ko-KR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7</a:t>
                      </a:r>
                      <a:r>
                        <a:rPr lang="ko-KR" altLang="en-US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월</a:t>
                      </a:r>
                      <a:r>
                        <a:rPr lang="en-US" altLang="ko-KR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 22</a:t>
                      </a:r>
                      <a:r>
                        <a:rPr lang="ko-KR" altLang="en-US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일</a:t>
                      </a:r>
                      <a:r>
                        <a:rPr lang="en-US" altLang="ko-KR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(</a:t>
                      </a:r>
                      <a:r>
                        <a:rPr lang="ko-KR" altLang="en-US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금</a:t>
                      </a:r>
                      <a:r>
                        <a:rPr lang="en-US" altLang="ko-KR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) 18:00 </a:t>
                      </a:r>
                      <a:endParaRPr lang="ko-KR" altLang="en-US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892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solidFill>
                            <a:schemeClr val="bg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신청방법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latinLnBrk="1"/>
                      <a:r>
                        <a:rPr lang="ko-KR" alt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온라인 접수</a:t>
                      </a:r>
                      <a:r>
                        <a:rPr lang="en-US" altLang="ko-KR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(</a:t>
                      </a:r>
                      <a:r>
                        <a:rPr lang="ko-KR" alt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안산상공회의소  홈페이지</a:t>
                      </a:r>
                      <a:r>
                        <a:rPr lang="en-US" altLang="ko-KR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)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http://ansancci.korcham.net</a:t>
                      </a:r>
                      <a:r>
                        <a:rPr lang="en-US" altLang="ko-KR" sz="1200" b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</a:t>
                      </a:r>
                      <a:r>
                        <a:rPr lang="ko-KR" altLang="en-US" sz="12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▶「행사</a:t>
                      </a:r>
                      <a:r>
                        <a:rPr lang="en-US" altLang="ko-KR" sz="12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/</a:t>
                      </a:r>
                      <a:r>
                        <a:rPr lang="ko-KR" altLang="en-US" sz="12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교육」▶</a:t>
                      </a:r>
                      <a:r>
                        <a:rPr lang="en-US" altLang="ko-KR" sz="12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‘</a:t>
                      </a:r>
                      <a:r>
                        <a:rPr lang="ko-KR" altLang="en-US" sz="12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해당 과정</a:t>
                      </a:r>
                      <a:r>
                        <a:rPr lang="en-US" altLang="ko-KR" sz="12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’</a:t>
                      </a:r>
                      <a:r>
                        <a:rPr lang="ko-KR" altLang="en-US" sz="12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▶「신청」</a:t>
                      </a:r>
                      <a:r>
                        <a:rPr lang="en-US" altLang="ko-KR" sz="12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</a:t>
                      </a:r>
                      <a:r>
                        <a:rPr lang="ko-KR" altLang="en-US" sz="12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버튼 </a:t>
                      </a:r>
                      <a:endParaRPr lang="ko-KR" altLang="en-US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1215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bg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교육문의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</a:t>
                      </a:r>
                      <a:r>
                        <a:rPr lang="ko-KR" alt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안산상공회의소  가치창조팀</a:t>
                      </a:r>
                      <a:r>
                        <a:rPr lang="en-US" altLang="ko-KR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(</a:t>
                      </a:r>
                      <a:r>
                        <a:rPr lang="ko-KR" alt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사원 </a:t>
                      </a:r>
                      <a:r>
                        <a:rPr lang="ko-KR" altLang="en-US" sz="14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추도헌</a:t>
                      </a:r>
                      <a:r>
                        <a:rPr lang="en-US" altLang="ko-KR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)</a:t>
                      </a: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T.</a:t>
                      </a:r>
                      <a:r>
                        <a:rPr lang="en-US" altLang="ko-KR" sz="14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070-4571-5833    E. dohunchu@korcham.net</a:t>
                      </a:r>
                      <a:endParaRPr lang="ko-KR" altLang="en-US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05559" y="4845233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accent6"/>
                </a:solidFill>
                <a:latin typeface="나눔고딕 ExtraBold" pitchFamily="50" charset="-127"/>
                <a:ea typeface="나눔고딕 ExtraBold" pitchFamily="50" charset="-127"/>
              </a:rPr>
              <a:t>|</a:t>
            </a:r>
            <a:r>
              <a:rPr lang="en-US" altLang="ko-KR" dirty="0">
                <a:latin typeface="나눔고딕 ExtraBold" pitchFamily="50" charset="-127"/>
                <a:ea typeface="나눔고딕 ExtraBold" pitchFamily="50" charset="-127"/>
              </a:rPr>
              <a:t> </a:t>
            </a:r>
            <a: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교육개요</a:t>
            </a:r>
          </a:p>
        </p:txBody>
      </p:sp>
      <p:pic>
        <p:nvPicPr>
          <p:cNvPr id="1029" name="Picture 5" descr="C:\Users\samsung\NaverCloud\ACCI\01. 업무\기타\01. 상의 정보\[안산상의] C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82044" y="21111467"/>
            <a:ext cx="2076450" cy="419100"/>
          </a:xfrm>
          <a:prstGeom prst="rect">
            <a:avLst/>
          </a:prstGeom>
          <a:noFill/>
        </p:spPr>
      </p:pic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405897"/>
              </p:ext>
            </p:extLst>
          </p:nvPr>
        </p:nvGraphicFramePr>
        <p:xfrm>
          <a:off x="276997" y="14686387"/>
          <a:ext cx="6248602" cy="356331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55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974869413"/>
                    </a:ext>
                  </a:extLst>
                </a:gridCol>
                <a:gridCol w="2385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659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dirty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구    분</a:t>
                      </a:r>
                      <a:endParaRPr lang="ko-KR" altLang="en-US" sz="1400" b="1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dirty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일    시</a:t>
                      </a:r>
                      <a:endParaRPr lang="ko-KR" altLang="en-US" sz="1400" b="1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dirty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비    고</a:t>
                      </a:r>
                      <a:endParaRPr lang="ko-KR" altLang="en-US" sz="1400" b="1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279">
                <a:tc row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평일 </a:t>
                      </a:r>
                      <a:endParaRPr lang="en-US" altLang="ko-KR" sz="1400" b="1" kern="0" spc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오전반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화 </a:t>
                      </a:r>
                      <a:r>
                        <a:rPr lang="en-US" altLang="ko-KR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~ </a:t>
                      </a:r>
                      <a:r>
                        <a:rPr lang="ko-KR" altLang="en-US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수요일</a:t>
                      </a:r>
                      <a:r>
                        <a:rPr lang="en-US" altLang="ko-KR" sz="12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(2</a:t>
                      </a:r>
                      <a:r>
                        <a:rPr lang="ko-KR" altLang="en-US" sz="12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일</a:t>
                      </a:r>
                      <a:r>
                        <a:rPr lang="en-US" altLang="ko-KR" sz="12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)</a:t>
                      </a:r>
                      <a:endParaRPr lang="en-US" altLang="ko-KR" sz="140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ko-KR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09:00~15:00</a:t>
                      </a:r>
                    </a:p>
                  </a:txBody>
                  <a:tcPr marL="64770" marR="64770" marT="17907" marB="17907" anchor="ctr"/>
                </a:tc>
                <a:tc rowSpan="8"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400" kern="1200" dirty="0">
                          <a:solidFill>
                            <a:srgbClr val="FF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신청 시 「부서명」 기입란에  </a:t>
                      </a:r>
                      <a:r>
                        <a:rPr lang="en-US" altLang="ko-KR" sz="1400" b="1" u="sng" kern="1200" dirty="0">
                          <a:solidFill>
                            <a:srgbClr val="FF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"</a:t>
                      </a:r>
                      <a:r>
                        <a:rPr lang="ko-KR" altLang="en-US" sz="1400" b="1" u="sng" kern="1200" dirty="0">
                          <a:solidFill>
                            <a:srgbClr val="FF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교육 희망일자</a:t>
                      </a:r>
                      <a:r>
                        <a:rPr lang="en-US" altLang="ko-KR" sz="1400" b="1" u="sng" kern="1200" dirty="0">
                          <a:solidFill>
                            <a:srgbClr val="FF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"</a:t>
                      </a:r>
                      <a:r>
                        <a:rPr lang="ko-KR" altLang="en-US" sz="1400" kern="1200" dirty="0">
                          <a:solidFill>
                            <a:srgbClr val="FF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 기입</a:t>
                      </a:r>
                      <a:r>
                        <a:rPr lang="ko-KR" altLang="en-US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 </a:t>
                      </a:r>
                      <a:endParaRPr lang="en-US" altLang="ko-K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     </a:t>
                      </a:r>
                      <a:r>
                        <a:rPr lang="en-US" altLang="ko-KR" sz="1200" kern="1200" dirty="0">
                          <a:solidFill>
                            <a:schemeClr val="tx2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* </a:t>
                      </a:r>
                      <a:r>
                        <a:rPr lang="ko-KR" altLang="en-US" sz="1200" kern="1200" dirty="0">
                          <a:solidFill>
                            <a:schemeClr val="tx2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예시</a:t>
                      </a:r>
                      <a:r>
                        <a:rPr lang="en-US" altLang="ko-KR" sz="1200" kern="1200" dirty="0">
                          <a:solidFill>
                            <a:schemeClr val="tx2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: </a:t>
                      </a:r>
                      <a:r>
                        <a:rPr lang="en-US" altLang="ko-KR" sz="1200" u="sng" kern="1200" dirty="0">
                          <a:solidFill>
                            <a:schemeClr val="tx2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1/11~12(</a:t>
                      </a:r>
                      <a:r>
                        <a:rPr lang="ko-KR" altLang="en-US" sz="1200" u="sng" kern="1200" dirty="0">
                          <a:solidFill>
                            <a:schemeClr val="tx2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오전</a:t>
                      </a:r>
                      <a:r>
                        <a:rPr lang="en-US" altLang="ko-KR" sz="1200" u="sng" kern="1200" dirty="0">
                          <a:solidFill>
                            <a:schemeClr val="tx2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US" altLang="ko-KR" sz="1000" u="sng" kern="1200" dirty="0">
                        <a:solidFill>
                          <a:schemeClr val="tx2"/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상세일정은 교육기관과     개별 조율</a:t>
                      </a:r>
                      <a:endParaRPr lang="en-US" altLang="ko-K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ko-KR" altLang="en-US" sz="10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상황에 따라 교육일자는    변경될 수 있음</a:t>
                      </a: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2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목 </a:t>
                      </a:r>
                      <a:r>
                        <a:rPr lang="en-US" altLang="ko-KR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~ </a:t>
                      </a:r>
                      <a:r>
                        <a:rPr lang="ko-KR" altLang="en-US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금요일</a:t>
                      </a:r>
                      <a:r>
                        <a:rPr lang="en-US" altLang="ko-KR" sz="12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(2</a:t>
                      </a:r>
                      <a:r>
                        <a:rPr lang="ko-KR" altLang="en-US" sz="12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일</a:t>
                      </a:r>
                      <a:r>
                        <a:rPr lang="en-US" altLang="ko-KR" sz="12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)</a:t>
                      </a:r>
                      <a:endParaRPr lang="en-US" altLang="ko-KR" sz="140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482040"/>
                  </a:ext>
                </a:extLst>
              </a:tr>
              <a:tr h="437279">
                <a:tc row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평일 </a:t>
                      </a:r>
                      <a:endParaRPr lang="en-US" altLang="ko-KR" sz="1400" b="1" kern="0" spc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오후반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화 </a:t>
                      </a:r>
                      <a:r>
                        <a:rPr lang="en-US" altLang="ko-KR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~ </a:t>
                      </a:r>
                      <a:r>
                        <a:rPr lang="ko-KR" altLang="en-US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수요일</a:t>
                      </a:r>
                      <a:r>
                        <a:rPr lang="en-US" altLang="ko-KR" sz="12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(2</a:t>
                      </a:r>
                      <a:r>
                        <a:rPr lang="ko-KR" altLang="en-US" sz="12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일</a:t>
                      </a:r>
                      <a:r>
                        <a:rPr lang="en-US" altLang="ko-KR" sz="12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)</a:t>
                      </a:r>
                      <a:endParaRPr lang="en-US" altLang="ko-KR" sz="140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ko-KR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12:00~18:00</a:t>
                      </a: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40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2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목 </a:t>
                      </a:r>
                      <a:r>
                        <a:rPr lang="en-US" altLang="ko-KR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~ </a:t>
                      </a:r>
                      <a:r>
                        <a:rPr lang="ko-KR" altLang="en-US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금요일</a:t>
                      </a:r>
                      <a:r>
                        <a:rPr lang="en-US" altLang="ko-KR" sz="12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(2</a:t>
                      </a:r>
                      <a:r>
                        <a:rPr lang="ko-KR" altLang="en-US" sz="12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일</a:t>
                      </a:r>
                      <a:r>
                        <a:rPr lang="en-US" altLang="ko-KR" sz="12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)</a:t>
                      </a:r>
                      <a:endParaRPr lang="en-US" altLang="ko-KR" sz="140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0144577"/>
                  </a:ext>
                </a:extLst>
              </a:tr>
              <a:tr h="437279">
                <a:tc row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평일 </a:t>
                      </a:r>
                      <a:endParaRPr lang="en-US" altLang="ko-KR" sz="1400" b="1" kern="0" spc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야간반</a:t>
                      </a:r>
                      <a:endParaRPr lang="ko-KR" altLang="en-US" sz="1400" b="1" kern="0" spc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화 </a:t>
                      </a:r>
                      <a:r>
                        <a:rPr lang="en-US" altLang="ko-KR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~ </a:t>
                      </a:r>
                      <a:r>
                        <a:rPr lang="ko-KR" altLang="en-US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수요일</a:t>
                      </a:r>
                      <a:r>
                        <a:rPr lang="en-US" altLang="ko-KR" sz="12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(2</a:t>
                      </a:r>
                      <a:r>
                        <a:rPr lang="ko-KR" altLang="en-US" sz="12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일</a:t>
                      </a:r>
                      <a:r>
                        <a:rPr lang="en-US" altLang="ko-KR" sz="12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)</a:t>
                      </a:r>
                      <a:endParaRPr lang="en-US" altLang="ko-KR" sz="140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lvl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ko-KR" sz="1400" b="1" kern="0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15:00~21:30</a:t>
                      </a:r>
                      <a:endParaRPr lang="ko-KR" altLang="en-US" sz="1400" b="1" kern="0" spc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8365397"/>
                  </a:ext>
                </a:extLst>
              </a:tr>
              <a:tr h="4372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목 </a:t>
                      </a:r>
                      <a:r>
                        <a:rPr lang="en-US" altLang="ko-KR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~ </a:t>
                      </a:r>
                      <a:r>
                        <a:rPr lang="ko-KR" altLang="en-US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금요일</a:t>
                      </a:r>
                      <a:r>
                        <a:rPr lang="en-US" altLang="ko-KR" sz="12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(2</a:t>
                      </a:r>
                      <a:r>
                        <a:rPr lang="ko-KR" altLang="en-US" sz="12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일</a:t>
                      </a:r>
                      <a:r>
                        <a:rPr lang="en-US" altLang="ko-KR" sz="12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)</a:t>
                      </a:r>
                      <a:endParaRPr lang="en-US" altLang="ko-KR" sz="140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6333409"/>
                  </a:ext>
                </a:extLst>
              </a:tr>
              <a:tr h="291519">
                <a:tc row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주 말 반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lvl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ko-KR" altLang="en-US" sz="1400" b="1" kern="0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토요일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lvl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ko-KR" sz="1400" b="1" kern="0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09:00~18:00</a:t>
                      </a:r>
                      <a:endParaRPr lang="ko-KR" altLang="en-US" sz="1400" b="1" kern="0" spc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40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51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ko-KR" altLang="en-US" sz="1400" b="1" kern="0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일요일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lvl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ko-KR" sz="1400" b="1" kern="0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15:00~18:00</a:t>
                      </a:r>
                      <a:endParaRPr lang="ko-KR" altLang="en-US" sz="1400" b="1" kern="0" spc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935314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05559" y="14257759"/>
            <a:ext cx="5518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accent6"/>
                </a:solidFill>
                <a:latin typeface="나눔고딕 ExtraBold" pitchFamily="50" charset="-127"/>
                <a:ea typeface="나눔고딕 ExtraBold" pitchFamily="50" charset="-127"/>
              </a:rPr>
              <a:t>|</a:t>
            </a:r>
            <a:r>
              <a:rPr lang="en-US" altLang="ko-KR" dirty="0">
                <a:latin typeface="나눔고딕 ExtraBold" pitchFamily="50" charset="-127"/>
                <a:ea typeface="나눔고딕 ExtraBold" pitchFamily="50" charset="-127"/>
              </a:rPr>
              <a:t> </a:t>
            </a:r>
            <a: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교육일정 </a:t>
            </a:r>
            <a:r>
              <a:rPr lang="en-US" altLang="ko-K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(</a:t>
            </a:r>
            <a:r>
              <a:rPr lang="en-US" altLang="ko-KR" sz="1400" b="1" u="sng" dirty="0">
                <a:solidFill>
                  <a:srgbClr val="1A04BC"/>
                </a:solidFill>
                <a:latin typeface="나눔고딕 ExtraBold" pitchFamily="50" charset="-127"/>
                <a:ea typeface="나눔고딕 ExtraBold" pitchFamily="50" charset="-127"/>
              </a:rPr>
              <a:t>8/8 </a:t>
            </a:r>
            <a:r>
              <a:rPr lang="en-US" altLang="ko-KR" sz="1400" b="1" u="sng">
                <a:solidFill>
                  <a:srgbClr val="1A04BC"/>
                </a:solidFill>
                <a:latin typeface="나눔고딕 ExtraBold" pitchFamily="50" charset="-127"/>
                <a:ea typeface="나눔고딕 ExtraBold" pitchFamily="50" charset="-127"/>
              </a:rPr>
              <a:t>~ 21 </a:t>
            </a:r>
            <a:r>
              <a:rPr lang="ko-KR" altLang="en-US" sz="1400" b="1" u="sng" dirty="0">
                <a:solidFill>
                  <a:srgbClr val="1A04BC"/>
                </a:solidFill>
                <a:latin typeface="나눔고딕 ExtraBold" pitchFamily="50" charset="-127"/>
                <a:ea typeface="나눔고딕 ExtraBold" pitchFamily="50" charset="-127"/>
              </a:rPr>
              <a:t>기간</a:t>
            </a:r>
            <a:r>
              <a: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 중 선택</a:t>
            </a:r>
            <a:r>
              <a:rPr lang="en-US" altLang="ko-K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) 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7FEBB589-52B6-43AF-9FE8-2A5BDFE297C7}"/>
              </a:ext>
            </a:extLst>
          </p:cNvPr>
          <p:cNvSpPr/>
          <p:nvPr/>
        </p:nvSpPr>
        <p:spPr>
          <a:xfrm>
            <a:off x="312716" y="2821435"/>
            <a:ext cx="6212883" cy="178725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ko-KR" altLang="en-US" sz="1300" b="1" u="sng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「유해</a:t>
            </a:r>
            <a:r>
              <a:rPr lang="en-US" altLang="ko-KR" sz="1300" b="1" u="sng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·</a:t>
            </a:r>
            <a:r>
              <a:rPr lang="ko-KR" altLang="en-US" sz="1300" b="1" u="sng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위험작업의 취업 제한에 관한 </a:t>
            </a:r>
            <a:r>
              <a:rPr lang="ko-KR" altLang="en-US" sz="1300" b="1" u="sng" dirty="0" err="1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규칙」이</a:t>
            </a:r>
            <a:r>
              <a:rPr lang="ko-KR" altLang="en-US" sz="1300" b="1" u="sng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신설</a:t>
            </a:r>
            <a:r>
              <a:rPr lang="ko-KR" altLang="en-US" sz="13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되어 기존의 건설기계관리법을 적용 받지 않는 지게차인 경우에도 지게차 교육을 이수한 자만 운전 가능하도록 법이 개정되었습니다</a:t>
            </a:r>
            <a:r>
              <a:rPr lang="en-US" altLang="ko-KR" sz="13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 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ko-KR" altLang="en-US" sz="13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안산상공회의소에서는 회원사 여러분의 교육 부담 완화를 위하여 </a:t>
            </a:r>
            <a:r>
              <a:rPr lang="en-US" altLang="ko-KR" sz="13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『3</a:t>
            </a:r>
            <a:r>
              <a:rPr lang="ko-KR" altLang="en-US" sz="13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톤 미만         지게차</a:t>
            </a:r>
            <a:r>
              <a:rPr lang="en-US" altLang="ko-KR" sz="13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en-US" sz="13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전동식 지게차</a:t>
            </a:r>
            <a:r>
              <a:rPr lang="en-US" altLang="ko-KR" sz="13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 </a:t>
            </a:r>
            <a:r>
              <a:rPr lang="ko-KR" altLang="en-US" sz="13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교육</a:t>
            </a:r>
            <a:r>
              <a:rPr lang="en-US" altLang="ko-KR" sz="13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』</a:t>
            </a:r>
            <a:r>
              <a:rPr lang="ko-KR" altLang="en-US" sz="13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을 </a:t>
            </a:r>
            <a:r>
              <a:rPr lang="ko-KR" altLang="en-US" sz="1300" b="1" dirty="0" err="1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실시하오니</a:t>
            </a:r>
            <a:r>
              <a:rPr lang="ko-KR" altLang="en-US" sz="13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많은 관심과 참여 바랍니다</a:t>
            </a:r>
            <a:r>
              <a:rPr lang="en-US" altLang="ko-KR" sz="14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</a:t>
            </a:r>
            <a:endParaRPr lang="ko-KR" altLang="en-US" sz="14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graphicFrame>
        <p:nvGraphicFramePr>
          <p:cNvPr id="15" name="표 14">
            <a:extLst>
              <a:ext uri="{FF2B5EF4-FFF2-40B4-BE49-F238E27FC236}">
                <a16:creationId xmlns:a16="http://schemas.microsoft.com/office/drawing/2014/main" id="{49DD5BEF-1881-4AB7-A8DF-E1595CD5732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68011" y="18862851"/>
          <a:ext cx="6248604" cy="195574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64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9">
                  <a:extLst>
                    <a:ext uri="{9D8B030D-6E8A-4147-A177-3AD203B41FA5}">
                      <a16:colId xmlns:a16="http://schemas.microsoft.com/office/drawing/2014/main" val="3928726275"/>
                    </a:ext>
                  </a:extLst>
                </a:gridCol>
                <a:gridCol w="2592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697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400" b="1" dirty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구    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400" b="1" dirty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1</a:t>
                      </a:r>
                      <a:r>
                        <a:rPr lang="ko-KR" altLang="en-US" sz="1400" b="1" dirty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종 운전면허 소지자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400" b="1" dirty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1</a:t>
                      </a:r>
                      <a:r>
                        <a:rPr lang="ko-KR" altLang="en-US" sz="1400" b="1" dirty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종 운전면허 미소지자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4388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조종 </a:t>
                      </a:r>
                      <a:endParaRPr lang="en-US" altLang="ko-KR" sz="1400" b="1" kern="0" spc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가능 범위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0" kern="0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3</a:t>
                      </a:r>
                      <a:r>
                        <a:rPr lang="ko-KR" altLang="en-US" sz="1400" b="0" kern="0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톤 미만 지게차</a:t>
                      </a:r>
                      <a:r>
                        <a:rPr lang="en-US" altLang="ko-KR" sz="1400" b="0" kern="0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,</a:t>
                      </a:r>
                    </a:p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0" kern="0" spc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전동지게차</a:t>
                      </a:r>
                      <a:r>
                        <a:rPr lang="ko-KR" altLang="en-US" sz="1400" b="0" kern="0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및 </a:t>
                      </a:r>
                      <a:r>
                        <a:rPr lang="ko-KR" altLang="en-US" sz="1400" b="0" kern="0" spc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입식지게차</a:t>
                      </a:r>
                      <a:endParaRPr lang="en-US" altLang="ko-KR" sz="1400" b="0" kern="0" spc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ko-KR" altLang="en-US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건설기계에 해당하지 않는 </a:t>
                      </a:r>
                      <a:endParaRPr lang="en-US" altLang="ko-KR" sz="140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ko-KR" altLang="en-US" sz="1400" b="0" kern="12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솔리드</a:t>
                      </a:r>
                      <a:r>
                        <a:rPr lang="ko-KR" altLang="en-US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 타이어 형식의 </a:t>
                      </a:r>
                      <a:endParaRPr lang="en-US" altLang="ko-KR" sz="140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ko-KR" altLang="en-US" sz="1400" b="0" kern="12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전동지게차</a:t>
                      </a:r>
                      <a:r>
                        <a:rPr lang="ko-KR" altLang="en-US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 및 </a:t>
                      </a:r>
                      <a:r>
                        <a:rPr lang="ko-KR" altLang="en-US" sz="1400" b="0" kern="12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입식지게차</a:t>
                      </a:r>
                      <a:endParaRPr lang="ko-KR" altLang="en-US" sz="140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3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발급형태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건설기계조종사 면허증 발급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ko-KR" altLang="en-US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교육 수료증 발급</a:t>
                      </a: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253219612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F2F68D2A-5BE9-4775-B684-BF54F565F79C}"/>
              </a:ext>
            </a:extLst>
          </p:cNvPr>
          <p:cNvSpPr txBox="1"/>
          <p:nvPr/>
        </p:nvSpPr>
        <p:spPr>
          <a:xfrm>
            <a:off x="196573" y="18434223"/>
            <a:ext cx="5518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accent6"/>
                </a:solidFill>
                <a:latin typeface="나눔고딕 ExtraBold" pitchFamily="50" charset="-127"/>
                <a:ea typeface="나눔고딕 ExtraBold" pitchFamily="50" charset="-127"/>
              </a:rPr>
              <a:t>|</a:t>
            </a:r>
            <a:r>
              <a:rPr lang="en-US" altLang="ko-KR" dirty="0">
                <a:latin typeface="나눔고딕 ExtraBold" pitchFamily="50" charset="-127"/>
                <a:ea typeface="나눔고딕 ExtraBold" pitchFamily="50" charset="-127"/>
              </a:rPr>
              <a:t> </a:t>
            </a:r>
            <a: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교육 이수 효력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60FC90-6755-49BC-9923-F0DAB5D9D986}"/>
              </a:ext>
            </a:extLst>
          </p:cNvPr>
          <p:cNvSpPr txBox="1"/>
          <p:nvPr/>
        </p:nvSpPr>
        <p:spPr>
          <a:xfrm>
            <a:off x="312716" y="106443"/>
            <a:ext cx="3899641" cy="3385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o-KR" altLang="en-US" sz="1600" b="1" dirty="0">
                <a:latin typeface="배달의민족 을지로체 TTF" panose="020B0600000101010101" pitchFamily="50" charset="-127"/>
                <a:ea typeface="배달의민족 을지로체 TTF" panose="020B0600000101010101" pitchFamily="50" charset="-127"/>
              </a:rPr>
              <a:t>안산상공회의소 회원사 임직원을 위한</a:t>
            </a:r>
          </a:p>
        </p:txBody>
      </p:sp>
    </p:spTree>
    <p:extLst>
      <p:ext uri="{BB962C8B-B14F-4D97-AF65-F5344CB8AC3E}">
        <p14:creationId xmlns:p14="http://schemas.microsoft.com/office/powerpoint/2010/main" val="555143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</TotalTime>
  <Words>445</Words>
  <Application>Microsoft Office PowerPoint</Application>
  <PresentationFormat>사용자 지정</PresentationFormat>
  <Paragraphs>99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나눔고딕 ExtraBold</vt:lpstr>
      <vt:lpstr>나눔바른고딕</vt:lpstr>
      <vt:lpstr>맑은 고딕</vt:lpstr>
      <vt:lpstr>배달의민족 을지로체 TTF</vt:lpstr>
      <vt:lpstr>배달의민족 한나체 Pro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Windows User</dc:creator>
  <cp:lastModifiedBy>추도헌</cp:lastModifiedBy>
  <cp:revision>337</cp:revision>
  <dcterms:created xsi:type="dcterms:W3CDTF">2020-06-12T07:54:52Z</dcterms:created>
  <dcterms:modified xsi:type="dcterms:W3CDTF">2022-07-11T01:38:03Z</dcterms:modified>
</cp:coreProperties>
</file>